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63" r:id="rId7"/>
    <p:sldId id="258" r:id="rId8"/>
    <p:sldId id="261" r:id="rId9"/>
    <p:sldId id="259" r:id="rId10"/>
    <p:sldId id="262" r:id="rId11"/>
    <p:sldId id="26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22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9/4/20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9/4/20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9/4/20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9/4/20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9/4/20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9/4/20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9/4/20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9/4/20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9/4/20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9/4/20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9/4/20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9/4/20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9/4/20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9/4/20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9/4/20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9/4/20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9/4/20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9/4/20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MYP</a:t>
            </a:r>
            <a:br>
              <a:rPr lang="en-US" dirty="0"/>
            </a:br>
            <a:r>
              <a:rPr lang="en-US" dirty="0"/>
              <a:t>E-assessment OVERVIEW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Dept</a:t>
            </a:r>
            <a:r>
              <a:rPr lang="en-US" dirty="0"/>
              <a:t> of </a:t>
            </a:r>
            <a:r>
              <a:rPr lang="en-US" dirty="0" err="1"/>
              <a:t>english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027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1"/>
            <a:ext cx="10394707" cy="594360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Sections in the E-assessment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515291"/>
            <a:ext cx="10394707" cy="386659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andara" panose="020E0502030303020204" pitchFamily="34" charset="0"/>
              </a:rPr>
              <a:t>There are </a:t>
            </a:r>
            <a:r>
              <a:rPr lang="en-US" b="1" u="sng" dirty="0">
                <a:solidFill>
                  <a:srgbClr val="FF0000"/>
                </a:solidFill>
                <a:latin typeface="Candara" panose="020E0502030303020204" pitchFamily="34" charset="0"/>
              </a:rPr>
              <a:t>3 sections </a:t>
            </a:r>
            <a:r>
              <a:rPr lang="en-US" b="1" dirty="0">
                <a:solidFill>
                  <a:srgbClr val="FF0000"/>
                </a:solidFill>
                <a:latin typeface="Candara" panose="020E0502030303020204" pitchFamily="34" charset="0"/>
              </a:rPr>
              <a:t>in the e-assessment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  <a:latin typeface="Candara" panose="020E0502030303020204" pitchFamily="34" charset="0"/>
              </a:rPr>
              <a:t>Section A- TASK 1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  <a:latin typeface="Candara" panose="020E0502030303020204" pitchFamily="34" charset="0"/>
              </a:rPr>
              <a:t>A short extract (fiction/non-fiction) is given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  <a:latin typeface="Candara" panose="020E0502030303020204" pitchFamily="34" charset="0"/>
              </a:rPr>
              <a:t>Short answers (MYP Command terms like identify, </a:t>
            </a:r>
            <a:r>
              <a:rPr lang="en-US" b="1" dirty="0" err="1">
                <a:solidFill>
                  <a:schemeClr val="accent1"/>
                </a:solidFill>
                <a:latin typeface="Candara" panose="020E0502030303020204" pitchFamily="34" charset="0"/>
              </a:rPr>
              <a:t>summarise</a:t>
            </a:r>
            <a:r>
              <a:rPr lang="en-US" b="1" dirty="0">
                <a:solidFill>
                  <a:schemeClr val="accent1"/>
                </a:solidFill>
                <a:latin typeface="Candara" panose="020E0502030303020204" pitchFamily="34" charset="0"/>
              </a:rPr>
              <a:t>, </a:t>
            </a:r>
            <a:r>
              <a:rPr lang="en-US" b="1" dirty="0" err="1">
                <a:solidFill>
                  <a:schemeClr val="accent1"/>
                </a:solidFill>
                <a:latin typeface="Candara" panose="020E0502030303020204" pitchFamily="34" charset="0"/>
              </a:rPr>
              <a:t>analyse</a:t>
            </a:r>
            <a:r>
              <a:rPr lang="en-US" b="1" dirty="0">
                <a:solidFill>
                  <a:schemeClr val="accent1"/>
                </a:solidFill>
                <a:latin typeface="Candara" panose="020E0502030303020204" pitchFamily="34" charset="0"/>
              </a:rPr>
              <a:t>, examine etc.) on this extract. These are not more than 4 marks each: some carry 1 or 2 marks only.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  <a:latin typeface="Candara" panose="020E0502030303020204" pitchFamily="34" charset="0"/>
              </a:rPr>
              <a:t>An audio-visual clip is also given</a:t>
            </a:r>
          </a:p>
          <a:p>
            <a:r>
              <a:rPr lang="en-US" b="1" dirty="0">
                <a:solidFill>
                  <a:schemeClr val="accent1"/>
                </a:solidFill>
                <a:latin typeface="Candara" panose="020E0502030303020204" pitchFamily="34" charset="0"/>
              </a:rPr>
              <a:t>Short questions on analysis of this audio-visual clip (tone, Intonation, gesture, Prompt for analysis)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  <a:latin typeface="Candara" panose="020E0502030303020204" pitchFamily="34" charset="0"/>
              </a:rPr>
              <a:t>compare-contrast – prompt given to compare fiction/non-fiction extract with audio-visual clip</a:t>
            </a:r>
          </a:p>
        </p:txBody>
      </p:sp>
    </p:spTree>
    <p:extLst>
      <p:ext uri="{BB962C8B-B14F-4D97-AF65-F5344CB8AC3E}">
        <p14:creationId xmlns:p14="http://schemas.microsoft.com/office/powerpoint/2010/main" val="59595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22CA70-648E-BE45-8D61-08B11B9339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0"/>
            <a:ext cx="10394707" cy="538188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SAMPLE QUESTION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Question 1b –Criterion A</a:t>
            </a:r>
          </a:p>
          <a:p>
            <a:r>
              <a:rPr lang="en-US" dirty="0">
                <a:solidFill>
                  <a:schemeClr val="tx1"/>
                </a:solidFill>
              </a:rPr>
              <a:t>From paragraphs 3, 4 and 5, summarize how the </a:t>
            </a:r>
            <a:r>
              <a:rPr lang="en-US" dirty="0" err="1">
                <a:solidFill>
                  <a:schemeClr val="tx1"/>
                </a:solidFill>
              </a:rPr>
              <a:t>bushwoman</a:t>
            </a:r>
            <a:r>
              <a:rPr lang="en-US" dirty="0">
                <a:solidFill>
                  <a:schemeClr val="tx1"/>
                </a:solidFill>
              </a:rPr>
              <a:t> protects and provides for her family.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COMPARE-CONTRAST QUESTION</a:t>
            </a:r>
          </a:p>
          <a:p>
            <a:r>
              <a:rPr lang="en-US" dirty="0">
                <a:solidFill>
                  <a:schemeClr val="tx1"/>
                </a:solidFill>
              </a:rPr>
              <a:t>Compare and contrast how the writer and filmmaker present the female characters in Texts 1 and 2.Make detailed reference to both texts in your answer. </a:t>
            </a:r>
          </a:p>
          <a:p>
            <a:r>
              <a:rPr lang="en-US" dirty="0">
                <a:solidFill>
                  <a:schemeClr val="tx1"/>
                </a:solidFill>
              </a:rPr>
              <a:t>For Text 2, you should focus on what is said, the use of body language, facial expressions and intonation. </a:t>
            </a:r>
          </a:p>
        </p:txBody>
      </p:sp>
    </p:spTree>
    <p:extLst>
      <p:ext uri="{BB962C8B-B14F-4D97-AF65-F5344CB8AC3E}">
        <p14:creationId xmlns:p14="http://schemas.microsoft.com/office/powerpoint/2010/main" val="642909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61258"/>
            <a:ext cx="10394707" cy="52251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latin typeface="Candara" panose="020E0502030303020204" pitchFamily="34" charset="0"/>
              </a:rPr>
              <a:t>Sections in the E-assessment</a:t>
            </a:r>
            <a:endParaRPr lang="en-US" sz="32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783771"/>
            <a:ext cx="10394707" cy="459811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1800" b="1" u="sng" dirty="0">
                <a:solidFill>
                  <a:srgbClr val="C00000"/>
                </a:solidFill>
                <a:highlight>
                  <a:srgbClr val="FFFF00"/>
                </a:highlight>
                <a:latin typeface="Bookman Old Style" panose="02050604050505020204" pitchFamily="18" charset="0"/>
              </a:rPr>
              <a:t>Section B – TASK 2</a:t>
            </a:r>
          </a:p>
          <a:p>
            <a:pPr algn="ctr"/>
            <a:r>
              <a:rPr lang="en-US" sz="18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Creative writing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2 images are given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Students to choose one of the images as prompt for creative writing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Examples of creative writing: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C00000"/>
                </a:solidFill>
                <a:latin typeface="Bookman Old Style" panose="02050604050505020204" pitchFamily="18" charset="0"/>
              </a:rPr>
              <a:t>Beginning of a story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C00000"/>
                </a:solidFill>
                <a:latin typeface="Bookman Old Style" panose="02050604050505020204" pitchFamily="18" charset="0"/>
              </a:rPr>
              <a:t>Dialogue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C00000"/>
                </a:solidFill>
                <a:latin typeface="Bookman Old Style" panose="02050604050505020204" pitchFamily="18" charset="0"/>
              </a:rPr>
              <a:t>Transcript of a conversation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C00000"/>
                </a:solidFill>
                <a:latin typeface="Bookman Old Style" panose="02050604050505020204" pitchFamily="18" charset="0"/>
              </a:rPr>
              <a:t>Fairytale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1800" b="1" dirty="0">
                <a:solidFill>
                  <a:schemeClr val="tx1"/>
                </a:solidFill>
                <a:highlight>
                  <a:srgbClr val="00FF00"/>
                </a:highlight>
                <a:latin typeface="Candara" panose="020E0502030303020204" pitchFamily="34" charset="0"/>
              </a:rPr>
              <a:t>CRITERIA B (ORGANISING), C (PRODUCING TEXT), D (USING LANGUAGE)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1800" dirty="0">
              <a:solidFill>
                <a:srgbClr val="C00000"/>
              </a:solidFill>
              <a:latin typeface="Bookman Old Style" panose="02050604050505020204" pitchFamily="18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1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254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3C3AFA-32A6-D043-9170-AB4E09217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581891"/>
            <a:ext cx="10394707" cy="4799990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SAMPLE QUESTION</a:t>
            </a:r>
          </a:p>
          <a:p>
            <a:r>
              <a:rPr lang="en-US" dirty="0">
                <a:solidFill>
                  <a:schemeClr val="tx1"/>
                </a:solidFill>
              </a:rPr>
              <a:t>Task 2 –Producing Literary Text </a:t>
            </a:r>
          </a:p>
          <a:p>
            <a:r>
              <a:rPr lang="en-US" dirty="0">
                <a:solidFill>
                  <a:schemeClr val="tx1"/>
                </a:solidFill>
              </a:rPr>
              <a:t>Imagine you are an individual in ONE of the images. Create a descriptive piece of writing about what is happening, how you feel about it and why. [35marks</a:t>
            </a:r>
          </a:p>
          <a:p>
            <a:r>
              <a:rPr lang="en-US" dirty="0">
                <a:solidFill>
                  <a:schemeClr val="tx1"/>
                </a:solidFill>
              </a:rPr>
              <a:t>]</a:t>
            </a:r>
            <a:r>
              <a:rPr lang="en-US" dirty="0" err="1">
                <a:solidFill>
                  <a:schemeClr val="tx1"/>
                </a:solidFill>
              </a:rPr>
              <a:t>Note:Examiners</a:t>
            </a:r>
            <a:r>
              <a:rPr lang="en-US" dirty="0">
                <a:solidFill>
                  <a:schemeClr val="tx1"/>
                </a:solidFill>
              </a:rPr>
              <a:t> need to award a mark for each of Criterion B, C and D </a:t>
            </a:r>
            <a:r>
              <a:rPr lang="en-US" dirty="0" err="1">
                <a:solidFill>
                  <a:schemeClr val="tx1"/>
                </a:solidFill>
              </a:rPr>
              <a:t>below.As</a:t>
            </a:r>
            <a:r>
              <a:rPr lang="en-US" dirty="0">
                <a:solidFill>
                  <a:schemeClr val="tx1"/>
                </a:solidFill>
              </a:rPr>
              <a:t> noted in the marking guidelines, candidates should not be </a:t>
            </a:r>
            <a:r>
              <a:rPr lang="en-US" dirty="0" err="1">
                <a:solidFill>
                  <a:schemeClr val="tx1"/>
                </a:solidFill>
              </a:rPr>
              <a:t>penalised</a:t>
            </a:r>
            <a:r>
              <a:rPr lang="en-US" dirty="0">
                <a:solidFill>
                  <a:schemeClr val="tx1"/>
                </a:solidFill>
              </a:rPr>
              <a:t> if they exceed or fall short of the recommended word count, unless the quality of the response is affected. </a:t>
            </a:r>
          </a:p>
          <a:p>
            <a:r>
              <a:rPr lang="en-US" dirty="0">
                <a:solidFill>
                  <a:schemeClr val="tx1"/>
                </a:solidFill>
              </a:rPr>
              <a:t>Candidates should imagine they are an individual in one of the images and produce a descriptive piece of literary writing, using figurative and/or emotive language for effect on the audience. Responses may include:</a:t>
            </a:r>
          </a:p>
          <a:p>
            <a:r>
              <a:rPr lang="en-US" dirty="0">
                <a:solidFill>
                  <a:schemeClr val="tx1"/>
                </a:solidFill>
              </a:rPr>
              <a:t>Image 1:</a:t>
            </a:r>
          </a:p>
          <a:p>
            <a:r>
              <a:rPr lang="en-US" dirty="0">
                <a:solidFill>
                  <a:schemeClr val="tx1"/>
                </a:solidFill>
              </a:rPr>
              <a:t>A description from the perspective of the old man and why he has given himself this task</a:t>
            </a:r>
          </a:p>
          <a:p>
            <a:r>
              <a:rPr lang="en-US" dirty="0">
                <a:solidFill>
                  <a:schemeClr val="tx1"/>
                </a:solidFill>
              </a:rPr>
              <a:t>A </a:t>
            </a:r>
            <a:r>
              <a:rPr lang="en-US" dirty="0" err="1">
                <a:solidFill>
                  <a:schemeClr val="tx1"/>
                </a:solidFill>
              </a:rPr>
              <a:t>descriptionfrom</a:t>
            </a:r>
            <a:r>
              <a:rPr lang="en-US" dirty="0">
                <a:solidFill>
                  <a:schemeClr val="tx1"/>
                </a:solidFill>
              </a:rPr>
              <a:t> the perspective of one of the passersby and why they have either ignored him or given him money</a:t>
            </a:r>
          </a:p>
          <a:p>
            <a:r>
              <a:rPr lang="en-US" dirty="0">
                <a:solidFill>
                  <a:schemeClr val="tx1"/>
                </a:solidFill>
              </a:rPr>
              <a:t>A commentary about equality as themselves or a higher figure/collective (society) </a:t>
            </a:r>
          </a:p>
          <a:p>
            <a:r>
              <a:rPr lang="en-US" dirty="0">
                <a:solidFill>
                  <a:schemeClr val="tx1"/>
                </a:solidFill>
              </a:rPr>
              <a:t>Image 2:</a:t>
            </a:r>
          </a:p>
          <a:p>
            <a:r>
              <a:rPr lang="en-US" dirty="0">
                <a:solidFill>
                  <a:schemeClr val="tx1"/>
                </a:solidFill>
              </a:rPr>
              <a:t>A description from the perspective of any one of the </a:t>
            </a:r>
            <a:r>
              <a:rPr lang="en-US" dirty="0" err="1">
                <a:solidFill>
                  <a:schemeClr val="tx1"/>
                </a:solidFill>
              </a:rPr>
              <a:t>consumersand</a:t>
            </a:r>
            <a:r>
              <a:rPr lang="en-US" dirty="0">
                <a:solidFill>
                  <a:schemeClr val="tx1"/>
                </a:solidFill>
              </a:rPr>
              <a:t> why they feel / behave the way they do</a:t>
            </a:r>
          </a:p>
          <a:p>
            <a:r>
              <a:rPr lang="en-US" dirty="0">
                <a:solidFill>
                  <a:schemeClr val="tx1"/>
                </a:solidFill>
              </a:rPr>
              <a:t>A commentary about equality as themselves or a higher figure/collective (society)Reward all valid responses.</a:t>
            </a:r>
          </a:p>
        </p:txBody>
      </p:sp>
    </p:spTree>
    <p:extLst>
      <p:ext uri="{BB962C8B-B14F-4D97-AF65-F5344CB8AC3E}">
        <p14:creationId xmlns:p14="http://schemas.microsoft.com/office/powerpoint/2010/main" val="1614407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492" y="222070"/>
            <a:ext cx="10394707" cy="496388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Candara" panose="020E0502030303020204" pitchFamily="34" charset="0"/>
              </a:rPr>
              <a:t>Sections in the E-assessment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822960"/>
            <a:ext cx="10394707" cy="4558921"/>
          </a:xfrm>
        </p:spPr>
        <p:txBody>
          <a:bodyPr>
            <a:normAutofit/>
          </a:bodyPr>
          <a:lstStyle/>
          <a:p>
            <a:pPr algn="ctr"/>
            <a:r>
              <a:rPr lang="en-US" sz="2400" b="1" u="sng" dirty="0">
                <a:solidFill>
                  <a:srgbClr val="C00000"/>
                </a:solidFill>
                <a:highlight>
                  <a:srgbClr val="FFFF00"/>
                </a:highlight>
                <a:latin typeface="Bookman Old Style" panose="02050604050505020204" pitchFamily="18" charset="0"/>
              </a:rPr>
              <a:t>Section C – TASK 3</a:t>
            </a:r>
          </a:p>
          <a:p>
            <a:pPr algn="just"/>
            <a:r>
              <a:rPr lang="en-US" sz="18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Non-fiction linked with Global context for that year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Text types – speech, report, proposal, webpage…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A topic is given and the text type.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REFERENCES TO CHOSEN GLOBAL CONTEXT !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  <a:highlight>
                  <a:srgbClr val="00FF00"/>
                </a:highlight>
                <a:latin typeface="Candara" panose="020E0502030303020204" pitchFamily="34" charset="0"/>
              </a:rPr>
              <a:t>CRITERIA B (ORGANISING), C (PRODUCING TEXT), D (USING LANGUAGE)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8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8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371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A3DFE3-1D10-A041-B882-4F4513793E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1377538"/>
            <a:ext cx="10394707" cy="400434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SAMPLE QUESTION</a:t>
            </a:r>
          </a:p>
          <a:p>
            <a:r>
              <a:rPr lang="en-US" dirty="0">
                <a:solidFill>
                  <a:schemeClr val="tx1"/>
                </a:solidFill>
              </a:rPr>
              <a:t>Task 3–Producing Non-literary Text : Create a speech for a school assembly about how an individual or group you know about has made a better world.</a:t>
            </a:r>
            <a:endParaRPr lang="en-US" sz="1800" b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276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48195"/>
            <a:ext cx="10394707" cy="87521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Word Count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123407"/>
            <a:ext cx="10394707" cy="4258474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While the short answers could be one or 2 sentences, the longer ones </a:t>
            </a:r>
            <a:r>
              <a:rPr lang="en-US" sz="3600" b="1">
                <a:solidFill>
                  <a:srgbClr val="C00000"/>
                </a:solidFill>
                <a:latin typeface="Bookman Old Style" panose="02050604050505020204" pitchFamily="18" charset="0"/>
              </a:rPr>
              <a:t>are not </a:t>
            </a:r>
            <a:r>
              <a:rPr lang="en-US" sz="36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more than 350-400 words</a:t>
            </a:r>
          </a:p>
        </p:txBody>
      </p:sp>
    </p:spTree>
    <p:extLst>
      <p:ext uri="{BB962C8B-B14F-4D97-AF65-F5344CB8AC3E}">
        <p14:creationId xmlns:p14="http://schemas.microsoft.com/office/powerpoint/2010/main" val="21983848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137df582-df32-4086-95d4-9cc06b37204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8ECA7B5D52C14C9C7D03A2B8F7CBEE" ma:contentTypeVersion="13" ma:contentTypeDescription="Create a new document." ma:contentTypeScope="" ma:versionID="1fa4f25dc9dcc0cdc649e7082462b128">
  <xsd:schema xmlns:xsd="http://www.w3.org/2001/XMLSchema" xmlns:xs="http://www.w3.org/2001/XMLSchema" xmlns:p="http://schemas.microsoft.com/office/2006/metadata/properties" xmlns:ns2="137df582-df32-4086-95d4-9cc06b37204e" xmlns:ns3="293d0b11-8b04-4cfc-96a3-727b05479806" targetNamespace="http://schemas.microsoft.com/office/2006/metadata/properties" ma:root="true" ma:fieldsID="d0699ef500ed978eea5b43a1b86ecbc5" ns2:_="" ns3:_="">
    <xsd:import namespace="137df582-df32-4086-95d4-9cc06b37204e"/>
    <xsd:import namespace="293d0b11-8b04-4cfc-96a3-727b0547980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7df582-df32-4086-95d4-9cc06b3720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ate" ma:index="20" nillable="true" ma:displayName="Date" ma:format="DateTime" ma:internalName="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3d0b11-8b04-4cfc-96a3-727b0547980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37D7B9B-63D6-48BB-B3A1-752AC01F44B5}">
  <ds:schemaRefs>
    <ds:schemaRef ds:uri="http://purl.org/dc/terms/"/>
    <ds:schemaRef ds:uri="293d0b11-8b04-4cfc-96a3-727b05479806"/>
    <ds:schemaRef ds:uri="http://schemas.microsoft.com/office/2006/metadata/properties"/>
    <ds:schemaRef ds:uri="137df582-df32-4086-95d4-9cc06b37204e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E976493-E09C-47AD-8F6A-CE854D76C8F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666E090-8AF7-419F-9A57-5A7772D59B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7df582-df32-4086-95d4-9cc06b37204e"/>
    <ds:schemaRef ds:uri="293d0b11-8b04-4cfc-96a3-727b054798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67</TotalTime>
  <Words>588</Words>
  <Application>Microsoft Macintosh PowerPoint</Application>
  <PresentationFormat>Widescreen</PresentationFormat>
  <Paragraphs>52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Bookman Old Style</vt:lpstr>
      <vt:lpstr>Candara</vt:lpstr>
      <vt:lpstr>Courier New</vt:lpstr>
      <vt:lpstr>Impact</vt:lpstr>
      <vt:lpstr>Main Event</vt:lpstr>
      <vt:lpstr>MYP E-assessment OVERVIEW</vt:lpstr>
      <vt:lpstr>Sections in the E-assessment</vt:lpstr>
      <vt:lpstr>PowerPoint Presentation</vt:lpstr>
      <vt:lpstr>Sections in the E-assessment</vt:lpstr>
      <vt:lpstr>PowerPoint Presentation</vt:lpstr>
      <vt:lpstr>Sections in the E-assessment</vt:lpstr>
      <vt:lpstr>PowerPoint Presentation</vt:lpstr>
      <vt:lpstr>Word Count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MYP E-assessment</dc:title>
  <dc:creator>Kanchi Das</dc:creator>
  <cp:lastModifiedBy>Osman Yavasca</cp:lastModifiedBy>
  <cp:revision>8</cp:revision>
  <dcterms:created xsi:type="dcterms:W3CDTF">2019-08-25T20:18:39Z</dcterms:created>
  <dcterms:modified xsi:type="dcterms:W3CDTF">2020-09-04T14:23:12Z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0x010100F78ECA7B5D52C14C9C7D03A2B8F7CBEE</vt:lpwstr>
  </property>
</Properties>
</file>